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6" r:id="rId4"/>
    <p:sldId id="260" r:id="rId5"/>
    <p:sldId id="259" r:id="rId6"/>
    <p:sldId id="269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4070"/>
    <a:srgbClr val="FFFF00"/>
    <a:srgbClr val="C5C4CC"/>
    <a:srgbClr val="FFFFCC"/>
    <a:srgbClr val="FFDC09"/>
    <a:srgbClr val="C7CCD3"/>
    <a:srgbClr val="0060A2"/>
    <a:srgbClr val="0074C1"/>
    <a:srgbClr val="E9536A"/>
    <a:srgbClr val="65C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55" autoAdjust="0"/>
    <p:restoredTop sz="94660"/>
  </p:normalViewPr>
  <p:slideViewPr>
    <p:cSldViewPr>
      <p:cViewPr>
        <p:scale>
          <a:sx n="81" d="100"/>
          <a:sy n="81" d="100"/>
        </p:scale>
        <p:origin x="-197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1A382-1404-443E-AC50-F36B21440B52}" type="datetimeFigureOut">
              <a:rPr lang="zh-TW" altLang="en-US" smtClean="0"/>
              <a:t>2017/9/11</a:t>
            </a:fld>
            <a:endParaRPr lang="zh-TW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5BF2B8-447E-42AE-95BD-F0490750191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1A382-1404-443E-AC50-F36B21440B52}" type="datetimeFigureOut">
              <a:rPr lang="zh-TW" altLang="en-US" smtClean="0"/>
              <a:t>2017/9/11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F2B8-447E-42AE-95BD-F0490750191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1A382-1404-443E-AC50-F36B21440B52}" type="datetimeFigureOut">
              <a:rPr lang="zh-TW" altLang="en-US" smtClean="0"/>
              <a:t>2017/9/11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F2B8-447E-42AE-95BD-F0490750191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1A382-1404-443E-AC50-F36B21440B52}" type="datetimeFigureOut">
              <a:rPr lang="zh-TW" altLang="en-US" smtClean="0"/>
              <a:t>2017/9/11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F2B8-447E-42AE-95BD-F0490750191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1A382-1404-443E-AC50-F36B21440B52}" type="datetimeFigureOut">
              <a:rPr lang="zh-TW" altLang="en-US" smtClean="0"/>
              <a:t>2017/9/11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F2B8-447E-42AE-95BD-F0490750191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1A382-1404-443E-AC50-F36B21440B52}" type="datetimeFigureOut">
              <a:rPr lang="zh-TW" altLang="en-US" smtClean="0"/>
              <a:t>2017/9/11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F2B8-447E-42AE-95BD-F0490750191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1A382-1404-443E-AC50-F36B21440B52}" type="datetimeFigureOut">
              <a:rPr lang="zh-TW" altLang="en-US" smtClean="0"/>
              <a:t>2017/9/11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F2B8-447E-42AE-95BD-F0490750191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1A382-1404-443E-AC50-F36B21440B52}" type="datetimeFigureOut">
              <a:rPr lang="zh-TW" altLang="en-US" smtClean="0"/>
              <a:t>2017/9/11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F2B8-447E-42AE-95BD-F0490750191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1A382-1404-443E-AC50-F36B21440B52}" type="datetimeFigureOut">
              <a:rPr lang="zh-TW" altLang="en-US" smtClean="0"/>
              <a:t>2017/9/11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F2B8-447E-42AE-95BD-F0490750191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1A382-1404-443E-AC50-F36B21440B52}" type="datetimeFigureOut">
              <a:rPr lang="zh-TW" altLang="en-US" smtClean="0"/>
              <a:t>2017/9/11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F2B8-447E-42AE-95BD-F0490750191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1A382-1404-443E-AC50-F36B21440B52}" type="datetimeFigureOut">
              <a:rPr lang="zh-TW" altLang="en-US" smtClean="0"/>
              <a:t>2017/9/11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F2B8-447E-42AE-95BD-F0490750191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93000">
              <a:srgbClr val="65C1FF"/>
            </a:gs>
            <a:gs pos="100000">
              <a:srgbClr val="3FB1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6C81A382-1404-443E-AC50-F36B21440B52}" type="datetimeFigureOut">
              <a:rPr lang="zh-TW" altLang="en-US" smtClean="0"/>
              <a:t>2017/9/11</a:t>
            </a:fld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5BF2B8-447E-42AE-95BD-F0490750191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baseline="0">
          <a:solidFill>
            <a:srgbClr val="003399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rgbClr val="003399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rgbClr val="003399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rgbClr val="003399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rgbClr val="003399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rgbClr val="003399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sec1002\Desktop\第二次上網公告之簡章及契約草案\1060830第二次版本\簡章懶人包\娃娃頭_Bo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44" y="3356512"/>
            <a:ext cx="336567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圓角矩形圖說文字 5"/>
          <p:cNvSpPr/>
          <p:nvPr/>
        </p:nvSpPr>
        <p:spPr>
          <a:xfrm>
            <a:off x="4355976" y="4976692"/>
            <a:ext cx="3456384" cy="1464231"/>
          </a:xfrm>
          <a:prstGeom prst="wedgeRoundRectCallout">
            <a:avLst>
              <a:gd name="adj1" fmla="val -72461"/>
              <a:gd name="adj2" fmla="val -34538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一次讓你看懂</a:t>
            </a:r>
          </a:p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快快投件喔</a:t>
            </a:r>
          </a:p>
        </p:txBody>
      </p:sp>
      <p:grpSp>
        <p:nvGrpSpPr>
          <p:cNvPr id="12" name="群組 11"/>
          <p:cNvGrpSpPr/>
          <p:nvPr/>
        </p:nvGrpSpPr>
        <p:grpSpPr>
          <a:xfrm>
            <a:off x="0" y="1340770"/>
            <a:ext cx="8404292" cy="1584174"/>
            <a:chOff x="0" y="1196753"/>
            <a:chExt cx="8404292" cy="1584174"/>
          </a:xfrm>
          <a:effectLst>
            <a:outerShdw blurRad="12700" dist="25400" dir="2700000" algn="ctr" rotWithShape="0">
              <a:schemeClr val="tx1">
                <a:alpha val="70000"/>
              </a:schemeClr>
            </a:outerShdw>
          </a:effectLst>
        </p:grpSpPr>
        <p:sp>
          <p:nvSpPr>
            <p:cNvPr id="21" name="Rectangle 10"/>
            <p:cNvSpPr/>
            <p:nvPr/>
          </p:nvSpPr>
          <p:spPr>
            <a:xfrm>
              <a:off x="8316416" y="1207061"/>
              <a:ext cx="87876" cy="1573866"/>
            </a:xfrm>
            <a:prstGeom prst="rect">
              <a:avLst/>
            </a:prstGeom>
            <a:solidFill>
              <a:srgbClr val="0074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0"/>
            <p:cNvSpPr/>
            <p:nvPr/>
          </p:nvSpPr>
          <p:spPr>
            <a:xfrm>
              <a:off x="0" y="1196753"/>
              <a:ext cx="8244408" cy="1573866"/>
            </a:xfrm>
            <a:prstGeom prst="rect">
              <a:avLst/>
            </a:prstGeom>
            <a:solidFill>
              <a:srgbClr val="0074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標題 1"/>
          <p:cNvSpPr txBox="1">
            <a:spLocks/>
          </p:cNvSpPr>
          <p:nvPr/>
        </p:nvSpPr>
        <p:spPr>
          <a:xfrm>
            <a:off x="144016" y="1368153"/>
            <a:ext cx="8172400" cy="150185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 baseline="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zh-TW" b="1" dirty="0" smtClean="0">
                <a:ln w="635">
                  <a:noFill/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公共藝術設置計畫案</a:t>
            </a:r>
            <a:r>
              <a:rPr lang="zh-TW" altLang="zh-TW" dirty="0" smtClean="0">
                <a:ln w="635">
                  <a:noFill/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zh-TW" dirty="0" smtClean="0">
                <a:ln w="635">
                  <a:noFill/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b="1" dirty="0" smtClean="0">
                <a:ln w="635">
                  <a:noFill/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公開徵選 </a:t>
            </a:r>
            <a:r>
              <a:rPr lang="en-US" altLang="zh-TW" b="1" dirty="0" smtClean="0">
                <a:ln w="635">
                  <a:noFill/>
                </a:ln>
                <a:solidFill>
                  <a:srgbClr val="FFDC0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zh-TW" b="1" dirty="0" smtClean="0">
                <a:ln w="635">
                  <a:noFill/>
                </a:ln>
                <a:solidFill>
                  <a:srgbClr val="FFDC0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  <a:r>
              <a:rPr lang="zh-TW" altLang="zh-TW" b="1" dirty="0" smtClean="0">
                <a:ln w="635">
                  <a:noFill/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 smtClean="0">
                <a:ln w="635">
                  <a:noFill/>
                </a:ln>
                <a:solidFill>
                  <a:srgbClr val="FFDC0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室內平面作品</a:t>
            </a:r>
            <a:endParaRPr lang="zh-TW" altLang="en-US" dirty="0">
              <a:ln w="635">
                <a:noFill/>
              </a:ln>
              <a:solidFill>
                <a:srgbClr val="FFDC0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0" y="476673"/>
            <a:ext cx="7812360" cy="792088"/>
            <a:chOff x="0" y="332656"/>
            <a:chExt cx="7812360" cy="792088"/>
          </a:xfrm>
          <a:effectLst>
            <a:outerShdw blurRad="12700" dist="25400" dir="2700000" algn="ctr" rotWithShape="0">
              <a:schemeClr val="tx1">
                <a:alpha val="70000"/>
              </a:schemeClr>
            </a:outerShdw>
          </a:effectLst>
        </p:grpSpPr>
        <p:sp>
          <p:nvSpPr>
            <p:cNvPr id="14" name="Rectangle 9"/>
            <p:cNvSpPr/>
            <p:nvPr/>
          </p:nvSpPr>
          <p:spPr>
            <a:xfrm>
              <a:off x="7726124" y="332656"/>
              <a:ext cx="86236" cy="792088"/>
            </a:xfrm>
            <a:prstGeom prst="rect">
              <a:avLst/>
            </a:prstGeom>
            <a:solidFill>
              <a:srgbClr val="E84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0"/>
            <p:cNvSpPr/>
            <p:nvPr/>
          </p:nvSpPr>
          <p:spPr>
            <a:xfrm>
              <a:off x="0" y="332656"/>
              <a:ext cx="7668344" cy="792088"/>
            </a:xfrm>
            <a:prstGeom prst="rect">
              <a:avLst/>
            </a:prstGeom>
            <a:solidFill>
              <a:srgbClr val="E84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476673"/>
            <a:ext cx="7596336" cy="819472"/>
          </a:xfrm>
          <a:noFill/>
        </p:spPr>
        <p:txBody>
          <a:bodyPr anchor="ctr">
            <a:noAutofit/>
          </a:bodyPr>
          <a:lstStyle/>
          <a:p>
            <a:r>
              <a:rPr lang="zh-TW" altLang="en-US" b="1" dirty="0" smtClean="0">
                <a:ln w="635">
                  <a:noFill/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法務部</a:t>
            </a:r>
            <a:r>
              <a:rPr lang="zh-TW" altLang="zh-TW" b="1" dirty="0" smtClean="0">
                <a:ln w="635">
                  <a:noFill/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行政</a:t>
            </a:r>
            <a:r>
              <a:rPr lang="zh-TW" altLang="zh-TW" b="1" dirty="0">
                <a:ln w="635">
                  <a:noFill/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執行署高雄</a:t>
            </a:r>
            <a:r>
              <a:rPr lang="zh-TW" altLang="zh-TW" b="1" dirty="0" smtClean="0">
                <a:ln w="635">
                  <a:noFill/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分署</a:t>
            </a:r>
            <a:endParaRPr lang="zh-TW" altLang="en-US" dirty="0">
              <a:ln w="635">
                <a:noFill/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剪去對角線角落矩形 8"/>
          <p:cNvSpPr/>
          <p:nvPr/>
        </p:nvSpPr>
        <p:spPr>
          <a:xfrm rot="21030518">
            <a:off x="4775261" y="3088802"/>
            <a:ext cx="3816424" cy="991731"/>
          </a:xfrm>
          <a:prstGeom prst="snip2Diag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</a:ln>
          <a:effectLst>
            <a:outerShdw blurRad="12700" dist="12700" dir="2700000" algn="ctr" rotWithShape="0">
              <a:schemeClr val="tx1">
                <a:alpha val="70000"/>
              </a:scheme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簡章</a:t>
            </a:r>
            <a:r>
              <a:rPr lang="en-US" altLang="zh-TW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懶人包</a:t>
            </a:r>
            <a:endParaRPr lang="zh-TW" alt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30" name="Picture 6" descr="C:\Users\sec1002\Desktop\Kaohsiung Branch, Administrative Enforcement Agency Logo_法務部行政執行署高雄分署 Logo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614" y="404664"/>
            <a:ext cx="1250885" cy="9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39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ec1002\Desktop\第二次上網公告之簡章及契約草案\1060830第二次版本\簡章懶人包\娃娃頭_Bo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146" y="1369"/>
            <a:ext cx="164544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圓角矩形圖說文字 39"/>
          <p:cNvSpPr/>
          <p:nvPr/>
        </p:nvSpPr>
        <p:spPr>
          <a:xfrm>
            <a:off x="2267744" y="44624"/>
            <a:ext cx="3672408" cy="1021556"/>
          </a:xfrm>
          <a:prstGeom prst="wedgeRoundRectCallout">
            <a:avLst>
              <a:gd name="adj1" fmla="val -71455"/>
              <a:gd name="adj2" fmla="val -38459"/>
              <a:gd name="adj3" fmla="val 16667"/>
            </a:avLst>
          </a:prstGeom>
          <a:solidFill>
            <a:srgbClr val="0060A2"/>
          </a:solidFill>
          <a:ln w="38100">
            <a:solidFill>
              <a:schemeClr val="bg1"/>
            </a:solidFill>
          </a:ln>
          <a:effectLst>
            <a:outerShdw blurRad="12700" dist="25400" dir="2700000" algn="ctr" rotWithShape="0">
              <a:schemeClr val="tx1">
                <a:alpha val="70000"/>
              </a:scheme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設置理念</a:t>
            </a:r>
            <a:endParaRPr lang="zh-TW" altLang="en-US" sz="5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1619672" y="1196753"/>
            <a:ext cx="7488832" cy="2657138"/>
          </a:xfrm>
          <a:prstGeom prst="roundRect">
            <a:avLst/>
          </a:prstGeom>
          <a:solidFill>
            <a:srgbClr val="E84070">
              <a:alpha val="73000"/>
            </a:srgbClr>
          </a:solidFill>
          <a:ln w="38100">
            <a:solidFill>
              <a:schemeClr val="bg1"/>
            </a:solidFill>
          </a:ln>
          <a:effectLst>
            <a:outerShdw blurRad="12700" dist="25400" dir="2700000" algn="ctr" rotWithShape="0">
              <a:schemeClr val="tx1"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691680" y="1196752"/>
            <a:ext cx="7416824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zh-TW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設置主題以表現高雄地區之人文地理風情、</a:t>
            </a:r>
            <a:r>
              <a:rPr lang="zh-TW" altLang="zh-TW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展現</a:t>
            </a:r>
            <a:r>
              <a:rPr lang="zh-TW" altLang="zh-TW" sz="36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</a:t>
            </a:r>
            <a:r>
              <a:rPr lang="zh-TW" altLang="zh-TW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地區熱情、多元、文化、機關特色，並傳達正向能量為主要</a:t>
            </a:r>
            <a:r>
              <a:rPr lang="zh-TW" altLang="zh-TW" sz="36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意象</a:t>
            </a:r>
            <a:r>
              <a:rPr lang="zh-TW" altLang="zh-TW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優先等之</a:t>
            </a:r>
            <a:r>
              <a:rPr lang="zh-TW" altLang="zh-TW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作品</a:t>
            </a:r>
            <a:endParaRPr lang="zh-TW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107504" y="4690115"/>
            <a:ext cx="1440000" cy="1514773"/>
          </a:xfrm>
          <a:prstGeom prst="ellipse">
            <a:avLst/>
          </a:prstGeom>
          <a:solidFill>
            <a:srgbClr val="0060A2"/>
          </a:solidFill>
          <a:ln w="38100"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徵選方式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1619672" y="4149080"/>
            <a:ext cx="7488832" cy="2592288"/>
          </a:xfrm>
          <a:prstGeom prst="roundRect">
            <a:avLst/>
          </a:prstGeom>
          <a:solidFill>
            <a:srgbClr val="E84070">
              <a:alpha val="72941"/>
            </a:srgbClr>
          </a:solidFill>
          <a:ln w="38100">
            <a:solidFill>
              <a:schemeClr val="bg1"/>
            </a:solidFill>
          </a:ln>
          <a:effectLst>
            <a:outerShdw blurRad="12700" dist="25400" dir="2700000" algn="ctr" rotWithShape="0">
              <a:schemeClr val="tx1"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691680" y="4354895"/>
            <a:ext cx="7452320" cy="218521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116000" indent="-2159000">
              <a:spcAft>
                <a:spcPts val="2400"/>
              </a:spcAft>
            </a:pPr>
            <a:r>
              <a:rPr lang="en-US" altLang="zh-TW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方式：廣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邀各路英雄好漢，採「公開徵選」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  <a:endParaRPr lang="en-US" altLang="zh-TW" sz="2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16000" indent="-2159000">
              <a:spcAft>
                <a:spcPts val="2400"/>
              </a:spcAft>
            </a:pP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  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初選：</a:t>
            </a:r>
            <a:r>
              <a:rPr lang="zh-TW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採書面照片審查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，投件者不必列席</a:t>
            </a:r>
          </a:p>
          <a:p>
            <a:pPr marL="1116000" indent="-2159000">
              <a:spcAft>
                <a:spcPts val="2400"/>
              </a:spcAft>
            </a:pP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  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決選：</a:t>
            </a:r>
            <a:r>
              <a:rPr lang="zh-TW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採實體作品審查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，投件者不必列席，並就本案採購數量擇優錄選</a:t>
            </a:r>
          </a:p>
        </p:txBody>
      </p:sp>
    </p:spTree>
    <p:extLst>
      <p:ext uri="{BB962C8B-B14F-4D97-AF65-F5344CB8AC3E}">
        <p14:creationId xmlns:p14="http://schemas.microsoft.com/office/powerpoint/2010/main" val="399491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橢圓 39"/>
          <p:cNvSpPr/>
          <p:nvPr/>
        </p:nvSpPr>
        <p:spPr>
          <a:xfrm>
            <a:off x="277463" y="636452"/>
            <a:ext cx="1440000" cy="1440000"/>
          </a:xfrm>
          <a:prstGeom prst="ellipse">
            <a:avLst/>
          </a:prstGeom>
          <a:solidFill>
            <a:srgbClr val="0060A2"/>
          </a:solidFill>
          <a:ln w="38100"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尺寸材質</a:t>
            </a:r>
            <a:endParaRPr lang="zh-TW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1820184" y="548680"/>
            <a:ext cx="7031993" cy="1615545"/>
          </a:xfrm>
          <a:prstGeom prst="roundRect">
            <a:avLst/>
          </a:prstGeom>
          <a:solidFill>
            <a:srgbClr val="E84070">
              <a:alpha val="73000"/>
            </a:srgbClr>
          </a:solidFill>
          <a:ln w="38100">
            <a:solidFill>
              <a:schemeClr val="bg1"/>
            </a:solidFill>
          </a:ln>
          <a:effectLst>
            <a:outerShdw blurRad="12700" dist="25400" dir="2700000" algn="ctr" rotWithShape="0">
              <a:schemeClr val="tx1"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835696" y="540845"/>
            <a:ext cx="7118172" cy="163121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66700" indent="-266700">
              <a:lnSpc>
                <a:spcPts val="4000"/>
              </a:lnSpc>
              <a:buFont typeface="+mj-lt"/>
              <a:buAutoNum type="arabicPeriod"/>
            </a:pPr>
            <a:r>
              <a:rPr lang="zh-TW" altLang="en-US" sz="2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</a:t>
            </a:r>
            <a:r>
              <a:rPr lang="zh-TW" altLang="en-US" sz="2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幅尺寸</a:t>
            </a:r>
            <a:r>
              <a:rPr lang="en-US" altLang="zh-TW" sz="2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53×45.5(cm)</a:t>
            </a:r>
            <a:r>
              <a:rPr lang="zh-TW" altLang="en-US" sz="2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以上，需加</a:t>
            </a:r>
            <a:r>
              <a:rPr lang="zh-TW" altLang="en-US" sz="2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框</a:t>
            </a:r>
            <a:endParaRPr lang="en-US" altLang="zh-TW" sz="26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6700" indent="-266700">
              <a:lnSpc>
                <a:spcPts val="4000"/>
              </a:lnSpc>
              <a:buFont typeface="+mj-lt"/>
              <a:buAutoNum type="arabicPeriod"/>
            </a:pPr>
            <a:r>
              <a:rPr lang="zh-TW" altLang="en-US" sz="2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主要</a:t>
            </a:r>
            <a:r>
              <a:rPr lang="zh-TW" altLang="en-US" sz="2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徵選</a:t>
            </a:r>
            <a:r>
              <a:rPr lang="zh-TW" altLang="en-US" sz="2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油畫、水彩、膠彩、水</a:t>
            </a:r>
            <a:r>
              <a:rPr lang="zh-TW" altLang="en-US" sz="26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墨、版畫</a:t>
            </a:r>
            <a:r>
              <a:rPr lang="zh-TW" altLang="en-US" sz="2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及複合媒材</a:t>
            </a:r>
            <a:r>
              <a:rPr lang="zh-TW" altLang="en-US" sz="2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zh-TW" altLang="en-US" sz="2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作品</a:t>
            </a:r>
            <a:endParaRPr lang="zh-TW" altLang="en-US" sz="2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317765" y="2471274"/>
            <a:ext cx="1440000" cy="1514773"/>
          </a:xfrm>
          <a:prstGeom prst="ellipse">
            <a:avLst/>
          </a:prstGeom>
          <a:solidFill>
            <a:srgbClr val="0060A2"/>
          </a:solidFill>
          <a:ln w="38100"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採購金額</a:t>
            </a:r>
          </a:p>
        </p:txBody>
      </p:sp>
      <p:sp>
        <p:nvSpPr>
          <p:cNvPr id="12" name="圓角矩形 11"/>
          <p:cNvSpPr/>
          <p:nvPr/>
        </p:nvSpPr>
        <p:spPr>
          <a:xfrm>
            <a:off x="1860486" y="2420888"/>
            <a:ext cx="7031993" cy="1728191"/>
          </a:xfrm>
          <a:prstGeom prst="roundRect">
            <a:avLst/>
          </a:prstGeom>
          <a:solidFill>
            <a:srgbClr val="E84070">
              <a:alpha val="73000"/>
            </a:srgbClr>
          </a:solidFill>
          <a:ln w="38100">
            <a:solidFill>
              <a:schemeClr val="bg1"/>
            </a:solidFill>
          </a:ln>
          <a:effectLst>
            <a:outerShdw blurRad="12700" dist="25400" dir="2700000" algn="ctr" rotWithShape="0">
              <a:schemeClr val="tx1"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907704" y="2471697"/>
            <a:ext cx="6912768" cy="163121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57200" indent="-457200">
              <a:lnSpc>
                <a:spcPts val="4000"/>
              </a:lnSpc>
              <a:buFont typeface="Wingdings" panose="05000000000000000000" pitchFamily="2" charset="2"/>
              <a:buChar char="u"/>
            </a:pP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</a:t>
            </a: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件</a:t>
            </a: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含框</a:t>
            </a:r>
            <a:r>
              <a:rPr lang="en-US" altLang="zh-TW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57200" indent="-457200">
              <a:lnSpc>
                <a:spcPts val="4000"/>
              </a:lnSpc>
              <a:buFont typeface="Wingdings" panose="05000000000000000000" pitchFamily="2" charset="2"/>
              <a:buChar char="u"/>
            </a:pPr>
            <a:r>
              <a:rPr lang="en-US" altLang="zh-TW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</a:t>
            </a: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件</a:t>
            </a: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含框</a:t>
            </a:r>
            <a:r>
              <a:rPr lang="en-US" altLang="zh-TW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57200" indent="-457200">
              <a:lnSpc>
                <a:spcPts val="4000"/>
              </a:lnSpc>
              <a:buFont typeface="Wingdings" panose="05000000000000000000" pitchFamily="2" charset="2"/>
              <a:buChar char="u"/>
            </a:pPr>
            <a:r>
              <a:rPr lang="en-US" altLang="zh-TW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</a:t>
            </a: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件</a:t>
            </a: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含框</a:t>
            </a: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)(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已入選</a:t>
            </a: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件，本次徵選</a:t>
            </a: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件</a:t>
            </a: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14" name="橢圓 13"/>
          <p:cNvSpPr/>
          <p:nvPr/>
        </p:nvSpPr>
        <p:spPr>
          <a:xfrm>
            <a:off x="339883" y="4512000"/>
            <a:ext cx="1440000" cy="1440000"/>
          </a:xfrm>
          <a:prstGeom prst="ellipse">
            <a:avLst/>
          </a:prstGeom>
          <a:solidFill>
            <a:srgbClr val="0060A2"/>
          </a:solidFill>
          <a:ln w="38100"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參加資格條件</a:t>
            </a:r>
          </a:p>
        </p:txBody>
      </p:sp>
      <p:sp>
        <p:nvSpPr>
          <p:cNvPr id="16" name="圓角矩形 15"/>
          <p:cNvSpPr/>
          <p:nvPr/>
        </p:nvSpPr>
        <p:spPr>
          <a:xfrm>
            <a:off x="1882604" y="4424228"/>
            <a:ext cx="7031993" cy="1615545"/>
          </a:xfrm>
          <a:prstGeom prst="roundRect">
            <a:avLst/>
          </a:prstGeom>
          <a:solidFill>
            <a:srgbClr val="E84070">
              <a:alpha val="73000"/>
            </a:srgbClr>
          </a:solidFill>
          <a:ln w="38100">
            <a:solidFill>
              <a:schemeClr val="bg1"/>
            </a:solidFill>
          </a:ln>
          <a:effectLst>
            <a:outerShdw blurRad="12700" dist="25400" dir="2700000" algn="ctr" rotWithShape="0">
              <a:schemeClr val="tx1"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1952035" y="4653136"/>
            <a:ext cx="6940444" cy="11182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4000"/>
              </a:lnSpc>
            </a:pPr>
            <a:r>
              <a:rPr lang="zh-TW" altLang="en-US" sz="2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不管你是本國人或是外國人，只要你的作品</a:t>
            </a:r>
            <a:r>
              <a:rPr lang="zh-TW" altLang="en-US" sz="2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夠吸睛、夠驚艷</a:t>
            </a:r>
            <a:r>
              <a:rPr lang="zh-TW" altLang="en-US" sz="2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，趕快投件吧</a:t>
            </a:r>
          </a:p>
        </p:txBody>
      </p:sp>
    </p:spTree>
    <p:extLst>
      <p:ext uri="{BB962C8B-B14F-4D97-AF65-F5344CB8AC3E}">
        <p14:creationId xmlns:p14="http://schemas.microsoft.com/office/powerpoint/2010/main" val="350997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60000"/>
                  <a:lumOff val="40000"/>
                  <a:alpha val="0"/>
                </a:schemeClr>
              </a:gs>
              <a:gs pos="12000">
                <a:schemeClr val="tx1">
                  <a:lumMod val="49000"/>
                  <a:alpha val="70000"/>
                </a:schemeClr>
              </a:gs>
            </a:gsLst>
            <a:lin ang="1800000" scaled="0"/>
            <a:tileRect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0" y="0"/>
            <a:ext cx="9144000" cy="2348880"/>
          </a:xfrm>
          <a:prstGeom prst="rect">
            <a:avLst/>
          </a:prstGeom>
          <a:solidFill>
            <a:srgbClr val="C7CCD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77233"/>
              </p:ext>
            </p:extLst>
          </p:nvPr>
        </p:nvGraphicFramePr>
        <p:xfrm>
          <a:off x="107504" y="44624"/>
          <a:ext cx="8784976" cy="230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943"/>
                <a:gridCol w="208602"/>
                <a:gridCol w="1182079"/>
                <a:gridCol w="784988"/>
                <a:gridCol w="1738352"/>
                <a:gridCol w="1390682"/>
                <a:gridCol w="2576330"/>
              </a:tblGrid>
              <a:tr h="370840"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spc="800" baseline="0" dirty="0" smtClean="0">
                          <a:solidFill>
                            <a:srgbClr val="FFFF00"/>
                          </a:solidFill>
                          <a:effectLst/>
                          <a:latin typeface="+mj-ea"/>
                          <a:ea typeface="+mj-ea"/>
                        </a:rPr>
                        <a:t>作品需求說明會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b="1" dirty="0" smtClean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時間</a:t>
                      </a:r>
                      <a:endParaRPr lang="zh-TW" altLang="en-US" b="1" dirty="0"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b="1" dirty="0" smtClean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:</a:t>
                      </a:r>
                      <a:endParaRPr lang="zh-TW" altLang="en-US" b="1" dirty="0"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l"/>
                      <a:r>
                        <a:rPr lang="en-US" altLang="zh-TW" sz="2600" b="1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106</a:t>
                      </a:r>
                      <a:r>
                        <a:rPr lang="zh-TW" altLang="en-US" sz="2600" b="1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年</a:t>
                      </a:r>
                      <a:r>
                        <a:rPr lang="en-US" altLang="zh-TW" sz="2600" b="1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09</a:t>
                      </a:r>
                      <a:r>
                        <a:rPr lang="zh-TW" altLang="en-US" sz="2600" b="1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月</a:t>
                      </a:r>
                      <a:r>
                        <a:rPr lang="en-US" altLang="zh-TW" sz="2600" b="1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19</a:t>
                      </a:r>
                      <a:r>
                        <a:rPr lang="zh-TW" altLang="en-US" sz="2600" b="1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日上午</a:t>
                      </a:r>
                      <a:r>
                        <a:rPr lang="en-US" altLang="zh-TW" sz="2600" b="1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zh-TW" altLang="en-US" sz="2600" b="1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時</a:t>
                      </a:r>
                      <a:r>
                        <a:rPr lang="en-US" altLang="zh-TW" sz="2600" b="1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00</a:t>
                      </a:r>
                      <a:r>
                        <a:rPr lang="zh-TW" altLang="en-US" sz="2600" b="1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分辦理，逾時不候</a:t>
                      </a:r>
                      <a:endParaRPr lang="zh-TW" altLang="en-US" sz="2600" b="1" dirty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b="1" dirty="0" smtClean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地點</a:t>
                      </a:r>
                      <a:endParaRPr lang="zh-TW" altLang="en-US" b="1" dirty="0"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b="1" dirty="0" smtClean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: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l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高雄市苓雅區體育場路及輔仁路</a:t>
                      </a:r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48</a:t>
                      </a:r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巷交叉口</a:t>
                      </a:r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-</a:t>
                      </a:r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工地工務所二樓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b="1" dirty="0" smtClean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聯絡人</a:t>
                      </a:r>
                      <a:endParaRPr lang="zh-TW" altLang="en-US" b="1" dirty="0"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b="1" dirty="0" smtClean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: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田家豪</a:t>
                      </a:r>
                      <a:endParaRPr lang="zh-TW" alt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手機</a:t>
                      </a:r>
                      <a:r>
                        <a:rPr lang="en-US" altLang="zh-TW" sz="1800" b="1" dirty="0" smtClean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:</a:t>
                      </a:r>
                      <a:endParaRPr lang="zh-TW" altLang="en-US" b="1" dirty="0"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0922-104140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辦公室電話</a:t>
                      </a:r>
                      <a:r>
                        <a:rPr lang="zh-TW" altLang="zh-TW" sz="1800" b="1" dirty="0" smtClean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：</a:t>
                      </a:r>
                      <a:endParaRPr lang="zh-TW" altLang="en-US" b="1" dirty="0"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07-2358855-201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5776">
                <a:tc>
                  <a:txBody>
                    <a:bodyPr/>
                    <a:lstStyle/>
                    <a:p>
                      <a:pPr algn="l"/>
                      <a:endParaRPr lang="zh-TW" altLang="en-US" b="1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altLang="zh-TW" b="1" dirty="0" smtClean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葉建宏</a:t>
                      </a:r>
                      <a:endParaRPr lang="zh-TW" alt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手機</a:t>
                      </a:r>
                      <a:r>
                        <a:rPr lang="en-US" altLang="zh-TW" sz="1800" b="1" dirty="0" smtClean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:</a:t>
                      </a:r>
                      <a:endParaRPr lang="zh-TW" altLang="en-US" b="1" dirty="0" smtClean="0"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0931-163310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b="1" dirty="0">
                        <a:solidFill>
                          <a:srgbClr val="FFDC0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b="1" dirty="0">
                        <a:solidFill>
                          <a:srgbClr val="FFDC0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-1" y="6365557"/>
            <a:ext cx="9144001" cy="492443"/>
          </a:xfrm>
          <a:prstGeom prst="rect">
            <a:avLst/>
          </a:prstGeom>
          <a:solidFill>
            <a:srgbClr val="C5C4CC">
              <a:alpha val="69804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2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現場</a:t>
            </a:r>
            <a:r>
              <a:rPr lang="zh-TW" altLang="en-US" sz="2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備有茶水， 只辦一場，名額有限，趕快報名吧</a:t>
            </a:r>
            <a:r>
              <a:rPr lang="en-US" altLang="zh-TW" sz="2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 ! </a:t>
            </a:r>
            <a:r>
              <a:rPr lang="en-US" altLang="zh-TW" sz="2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2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6" name="群組 35"/>
          <p:cNvGrpSpPr/>
          <p:nvPr/>
        </p:nvGrpSpPr>
        <p:grpSpPr>
          <a:xfrm>
            <a:off x="7452320" y="1268761"/>
            <a:ext cx="936104" cy="1944215"/>
            <a:chOff x="7524328" y="1124745"/>
            <a:chExt cx="936104" cy="2016223"/>
          </a:xfrm>
        </p:grpSpPr>
        <p:cxnSp>
          <p:nvCxnSpPr>
            <p:cNvPr id="30" name="肘形接點 29"/>
            <p:cNvCxnSpPr/>
            <p:nvPr/>
          </p:nvCxnSpPr>
          <p:spPr>
            <a:xfrm rot="5400000">
              <a:off x="7020272" y="1772816"/>
              <a:ext cx="1944216" cy="792088"/>
            </a:xfrm>
            <a:prstGeom prst="bentConnector3">
              <a:avLst>
                <a:gd name="adj1" fmla="val 68095"/>
              </a:avLst>
            </a:prstGeom>
            <a:ln w="76200">
              <a:solidFill>
                <a:schemeClr val="bg2"/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橢圓 34"/>
            <p:cNvSpPr/>
            <p:nvPr/>
          </p:nvSpPr>
          <p:spPr>
            <a:xfrm>
              <a:off x="7524328" y="1124745"/>
              <a:ext cx="936104" cy="7200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114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橢圓 21"/>
          <p:cNvSpPr/>
          <p:nvPr/>
        </p:nvSpPr>
        <p:spPr>
          <a:xfrm>
            <a:off x="107504" y="986470"/>
            <a:ext cx="1440000" cy="1514773"/>
          </a:xfrm>
          <a:prstGeom prst="ellipse">
            <a:avLst/>
          </a:prstGeom>
          <a:solidFill>
            <a:srgbClr val="0060A2"/>
          </a:solidFill>
          <a:ln w="38100"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繳交文件</a:t>
            </a:r>
          </a:p>
        </p:txBody>
      </p:sp>
      <p:sp>
        <p:nvSpPr>
          <p:cNvPr id="26" name="矩形 25"/>
          <p:cNvSpPr/>
          <p:nvPr/>
        </p:nvSpPr>
        <p:spPr>
          <a:xfrm>
            <a:off x="1512008" y="620688"/>
            <a:ext cx="759649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（一）外標封（黏貼於信封外）</a:t>
            </a:r>
          </a:p>
          <a:p>
            <a:pPr>
              <a:lnSpc>
                <a:spcPct val="15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（二）資格審查表</a:t>
            </a:r>
          </a:p>
          <a:p>
            <a:pPr>
              <a:lnSpc>
                <a:spcPct val="15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（三）報名表</a:t>
            </a:r>
          </a:p>
          <a:p>
            <a:pPr>
              <a:lnSpc>
                <a:spcPct val="15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（四）照片黏貼表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含作品說明、全景及局部照片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乙式</a:t>
            </a:r>
            <a:r>
              <a:rPr lang="en-US" altLang="zh-TW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份</a:t>
            </a:r>
          </a:p>
          <a:p>
            <a:pPr>
              <a:lnSpc>
                <a:spcPct val="15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（五）資格證明文件</a:t>
            </a:r>
          </a:p>
          <a:p>
            <a:pPr>
              <a:lnSpc>
                <a:spcPct val="15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（六）作品圖片電子檔燒錄成光碟乙片</a:t>
            </a:r>
          </a:p>
        </p:txBody>
      </p:sp>
      <p:sp>
        <p:nvSpPr>
          <p:cNvPr id="2" name="圓角矩形 1"/>
          <p:cNvSpPr/>
          <p:nvPr/>
        </p:nvSpPr>
        <p:spPr>
          <a:xfrm>
            <a:off x="0" y="109910"/>
            <a:ext cx="9143999" cy="510778"/>
          </a:xfrm>
          <a:prstGeom prst="round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zh-TW" sz="2400" b="1" dirty="0"/>
              <a:t>初選繳交之文件：</a:t>
            </a:r>
            <a:r>
              <a:rPr lang="zh-TW" altLang="en-US" sz="2400" b="1" dirty="0">
                <a:solidFill>
                  <a:srgbClr val="FF0000"/>
                </a:solidFill>
              </a:rPr>
              <a:t>請依簡章格式製作，未依格式投件視為不合格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標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圓角矩形 26"/>
          <p:cNvSpPr/>
          <p:nvPr/>
        </p:nvSpPr>
        <p:spPr>
          <a:xfrm>
            <a:off x="1" y="3717032"/>
            <a:ext cx="9143998" cy="987504"/>
          </a:xfrm>
          <a:prstGeom prst="roundRect">
            <a:avLst/>
          </a:prstGeom>
          <a:solidFill>
            <a:srgbClr val="FFFF00"/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600" b="1" dirty="0" smtClean="0"/>
              <a:t>決</a:t>
            </a:r>
            <a:r>
              <a:rPr lang="zh-TW" altLang="zh-TW" sz="2600" b="1" dirty="0" smtClean="0"/>
              <a:t>選</a:t>
            </a:r>
            <a:r>
              <a:rPr lang="zh-TW" altLang="zh-TW" sz="2600" b="1" dirty="0"/>
              <a:t>繳交之文件</a:t>
            </a:r>
            <a:r>
              <a:rPr lang="zh-TW" altLang="zh-TW" sz="2600" b="1" dirty="0" smtClean="0"/>
              <a:t>：</a:t>
            </a:r>
            <a:r>
              <a:rPr lang="zh-TW" altLang="en-US" sz="2600" b="1" dirty="0" smtClean="0"/>
              <a:t>入圍</a:t>
            </a:r>
            <a:r>
              <a:rPr lang="zh-TW" altLang="en-US" sz="2600" b="1" dirty="0"/>
              <a:t>決選者需於接獲參加通知後，</a:t>
            </a:r>
            <a:r>
              <a:rPr lang="zh-TW" altLang="en-US" sz="2600" b="1" dirty="0">
                <a:solidFill>
                  <a:srgbClr val="FF0000"/>
                </a:solidFill>
              </a:rPr>
              <a:t>繳交決選平面作品原作</a:t>
            </a:r>
            <a:r>
              <a:rPr lang="en-US" altLang="zh-TW" sz="2600" b="1" dirty="0">
                <a:solidFill>
                  <a:srgbClr val="FF0000"/>
                </a:solidFill>
              </a:rPr>
              <a:t>1</a:t>
            </a:r>
            <a:r>
              <a:rPr lang="zh-TW" altLang="en-US" sz="2600" b="1" dirty="0">
                <a:solidFill>
                  <a:srgbClr val="FF0000"/>
                </a:solidFill>
              </a:rPr>
              <a:t>份</a:t>
            </a:r>
            <a:endParaRPr lang="zh-TW" altLang="en-US" sz="2600" dirty="0">
              <a:solidFill>
                <a:srgbClr val="FF0000"/>
              </a:solidFill>
            </a:endParaRPr>
          </a:p>
        </p:txBody>
      </p:sp>
      <p:sp>
        <p:nvSpPr>
          <p:cNvPr id="33" name="橢圓 32"/>
          <p:cNvSpPr/>
          <p:nvPr/>
        </p:nvSpPr>
        <p:spPr>
          <a:xfrm>
            <a:off x="107504" y="4941168"/>
            <a:ext cx="1547503" cy="1687890"/>
          </a:xfrm>
          <a:prstGeom prst="ellipse">
            <a:avLst/>
          </a:prstGeom>
          <a:solidFill>
            <a:srgbClr val="0060A2"/>
          </a:solidFill>
          <a:ln w="38100"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收件截止時間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696789"/>
              </p:ext>
            </p:extLst>
          </p:nvPr>
        </p:nvGraphicFramePr>
        <p:xfrm>
          <a:off x="1907704" y="5085184"/>
          <a:ext cx="712879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5759"/>
                <a:gridCol w="5253033"/>
              </a:tblGrid>
              <a:tr h="680040">
                <a:tc>
                  <a:txBody>
                    <a:bodyPr/>
                    <a:lstStyle/>
                    <a:p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</a:rPr>
                        <a:t>收件截止時間：</a:t>
                      </a:r>
                      <a:endParaRPr lang="zh-TW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600" b="1" dirty="0" smtClean="0">
                          <a:solidFill>
                            <a:srgbClr val="FF0000"/>
                          </a:solidFill>
                        </a:rPr>
                        <a:t>106</a:t>
                      </a:r>
                      <a:r>
                        <a:rPr lang="zh-TW" altLang="zh-TW" sz="2600" b="1" dirty="0" smtClean="0">
                          <a:solidFill>
                            <a:srgbClr val="FF0000"/>
                          </a:solidFill>
                        </a:rPr>
                        <a:t>年</a:t>
                      </a:r>
                      <a:r>
                        <a:rPr lang="en-US" altLang="zh-TW" sz="2600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zh-TW" altLang="zh-TW" sz="2600" b="1" dirty="0" smtClean="0">
                          <a:solidFill>
                            <a:srgbClr val="FF0000"/>
                          </a:solidFill>
                        </a:rPr>
                        <a:t>月</a:t>
                      </a:r>
                      <a:r>
                        <a:rPr lang="en-US" altLang="zh-TW" sz="2600" b="1" dirty="0" smtClean="0">
                          <a:solidFill>
                            <a:srgbClr val="FF0000"/>
                          </a:solidFill>
                        </a:rPr>
                        <a:t>27</a:t>
                      </a:r>
                      <a:r>
                        <a:rPr lang="zh-TW" altLang="zh-TW" sz="2600" b="1" dirty="0" smtClean="0">
                          <a:solidFill>
                            <a:srgbClr val="FF0000"/>
                          </a:solidFill>
                        </a:rPr>
                        <a:t>日下午</a:t>
                      </a:r>
                      <a:r>
                        <a:rPr lang="en-US" altLang="zh-TW" sz="2600" b="1" dirty="0" smtClean="0">
                          <a:solidFill>
                            <a:srgbClr val="FF0000"/>
                          </a:solidFill>
                        </a:rPr>
                        <a:t>17</a:t>
                      </a:r>
                      <a:r>
                        <a:rPr lang="zh-TW" altLang="zh-TW" sz="2600" b="1" dirty="0" smtClean="0">
                          <a:solidFill>
                            <a:srgbClr val="FF0000"/>
                          </a:solidFill>
                        </a:rPr>
                        <a:t>時</a:t>
                      </a:r>
                      <a:r>
                        <a:rPr lang="en-US" altLang="zh-TW" sz="2600" b="1" dirty="0" smtClean="0">
                          <a:solidFill>
                            <a:srgbClr val="FF0000"/>
                          </a:solidFill>
                        </a:rPr>
                        <a:t>00</a:t>
                      </a:r>
                      <a:r>
                        <a:rPr lang="zh-TW" altLang="zh-TW" sz="2600" b="1" dirty="0" smtClean="0">
                          <a:solidFill>
                            <a:srgbClr val="FF0000"/>
                          </a:solidFill>
                        </a:rPr>
                        <a:t>分前</a:t>
                      </a:r>
                      <a:endParaRPr lang="en-US" altLang="zh-TW" sz="2600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zh-TW" altLang="zh-TW" b="0" dirty="0" smtClean="0">
                          <a:solidFill>
                            <a:schemeClr val="tx1"/>
                          </a:solidFill>
                        </a:rPr>
                        <a:t>（注意：不以郵戳為憑，請自行考量郵寄時程）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0040">
                <a:tc>
                  <a:txBody>
                    <a:bodyPr/>
                    <a:lstStyle/>
                    <a:p>
                      <a:r>
                        <a:rPr lang="zh-TW" altLang="zh-TW" sz="2000" b="0" dirty="0" smtClean="0">
                          <a:solidFill>
                            <a:schemeClr val="tx1"/>
                          </a:solidFill>
                        </a:rPr>
                        <a:t>郵寄地址：</a:t>
                      </a:r>
                      <a:endParaRPr lang="zh-TW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</a:rPr>
                        <a:t>80053</a:t>
                      </a:r>
                      <a:r>
                        <a:rPr lang="zh-TW" altLang="zh-TW" sz="2000" b="0" dirty="0" smtClean="0">
                          <a:solidFill>
                            <a:schemeClr val="tx1"/>
                          </a:solidFill>
                        </a:rPr>
                        <a:t>高雄市新興區復興一路</a:t>
                      </a:r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r>
                        <a:rPr lang="zh-TW" altLang="zh-TW" sz="2000" b="0" dirty="0" smtClean="0">
                          <a:solidFill>
                            <a:schemeClr val="tx1"/>
                          </a:solidFill>
                        </a:rPr>
                        <a:t>號</a:t>
                      </a:r>
                      <a:endParaRPr lang="en-US" altLang="zh-TW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TW" altLang="zh-TW" sz="2000" b="0" dirty="0" smtClean="0">
                          <a:solidFill>
                            <a:schemeClr val="tx1"/>
                          </a:solidFill>
                        </a:rPr>
                        <a:t>法務部行政執行署高雄分署 收發室收</a:t>
                      </a:r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TW" altLang="en-US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17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882472"/>
              </p:ext>
            </p:extLst>
          </p:nvPr>
        </p:nvGraphicFramePr>
        <p:xfrm>
          <a:off x="1547664" y="5826968"/>
          <a:ext cx="72008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0"/>
              </a:tblGrid>
              <a:tr h="370840">
                <a:tc>
                  <a:txBody>
                    <a:bodyPr/>
                    <a:lstStyle/>
                    <a:p>
                      <a:pPr marL="2520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</a:rPr>
                        <a:t>建議使用本案外標封黏貼寄送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520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建議先行自主檢核繳交之文件是否齊全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586112"/>
              </p:ext>
            </p:extLst>
          </p:nvPr>
        </p:nvGraphicFramePr>
        <p:xfrm>
          <a:off x="277463" y="26574"/>
          <a:ext cx="8543010" cy="4180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3010"/>
              </a:tblGrid>
              <a:tr h="7315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000" b="1" kern="1200" spc="8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超世紀粗毛楷" panose="02000000000000000000" pitchFamily="2" charset="-120"/>
                          <a:ea typeface="超世紀粗毛楷" panose="02000000000000000000" pitchFamily="2" charset="-120"/>
                          <a:cs typeface="+mn-cs"/>
                        </a:rPr>
                        <a:t>簡章下載地點</a:t>
                      </a:r>
                      <a:endParaRPr lang="zh-TW" altLang="en-US" sz="4000" b="1" kern="1200" spc="8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超世紀粗毛楷" panose="02000000000000000000" pitchFamily="2" charset="-120"/>
                        <a:ea typeface="超世紀粗毛楷" panose="02000000000000000000" pitchFamily="2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49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TW" sz="2600" b="1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1.</a:t>
                      </a:r>
                      <a:r>
                        <a:rPr lang="zh-TW" altLang="en-US" sz="2600" b="1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法務部</a:t>
                      </a:r>
                      <a:r>
                        <a:rPr lang="zh-TW" altLang="en-US" sz="2600" b="1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行政執行署高雄分署網站</a:t>
                      </a:r>
                      <a:r>
                        <a:rPr lang="en-US" altLang="zh-TW" sz="2600" b="1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-</a:t>
                      </a:r>
                      <a:r>
                        <a:rPr lang="zh-TW" altLang="en-US" sz="2600" b="1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電子公佈欄</a:t>
                      </a:r>
                      <a:endParaRPr lang="zh-TW" altLang="en-US" sz="2600" b="1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4875">
                <a:tc>
                  <a:txBody>
                    <a:bodyPr/>
                    <a:lstStyle/>
                    <a:p>
                      <a:r>
                        <a:rPr lang="en-US" altLang="zh-TW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http://www.ksy.moj.gov.tw/lp.asp?CtNode=6425&amp;CtUnit=71&amp;BaseDSD=7&amp;mp=039</a:t>
                      </a:r>
                      <a:endParaRPr lang="en-US" altLang="zh-TW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TW" sz="2600" b="1" kern="1200" dirty="0" smtClean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2.</a:t>
                      </a:r>
                      <a:r>
                        <a:rPr lang="zh-TW" altLang="en-US" sz="2600" b="1" kern="1200" dirty="0" smtClean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法務部行政執行署高雄分署臉書</a:t>
                      </a:r>
                      <a:endParaRPr lang="zh-TW" altLang="en-US" sz="2600" b="1" kern="1200" dirty="0">
                        <a:solidFill>
                          <a:srgbClr val="FF000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56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https://www.facebook.com/%E6%B3%95%E5%8B%99%E9%83%A8%E8%A1%8C%E6%94%BF%E5%9F%B7%E8%A1%8C%E7%BD%B2%E9%AB%98%E9%9B%84%E5%88%86%E7%BD%B2-526637280832039/</a:t>
                      </a:r>
                      <a:endParaRPr lang="zh-TW" altLang="en-US" sz="1800" b="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41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2600" b="1" kern="12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3.</a:t>
                      </a:r>
                      <a:r>
                        <a:rPr lang="zh-TW" altLang="en-US" sz="2600" b="1" kern="12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文化部公共藝術官方網站</a:t>
                      </a:r>
                      <a:r>
                        <a:rPr lang="en-US" altLang="zh-TW" sz="2600" b="1" kern="12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-</a:t>
                      </a:r>
                      <a:r>
                        <a:rPr lang="zh-TW" altLang="en-US" sz="2600" b="1" kern="12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徵選公告區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6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https://publicart.moc.gov.tw/%E5%BE%B5%E9%81%B8%E5%85%AC%E5%91%8A.html</a:t>
                      </a:r>
                      <a:endParaRPr lang="zh-TW" altLang="en-US" sz="1800" b="1" dirty="0" smtClean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0" name="群組 9"/>
          <p:cNvGrpSpPr/>
          <p:nvPr/>
        </p:nvGrpSpPr>
        <p:grpSpPr>
          <a:xfrm>
            <a:off x="56167" y="4509120"/>
            <a:ext cx="1491497" cy="2232088"/>
            <a:chOff x="225966" y="4437112"/>
            <a:chExt cx="1491497" cy="2232088"/>
          </a:xfrm>
        </p:grpSpPr>
        <p:sp>
          <p:nvSpPr>
            <p:cNvPr id="5" name="橢圓 4"/>
            <p:cNvSpPr/>
            <p:nvPr/>
          </p:nvSpPr>
          <p:spPr>
            <a:xfrm>
              <a:off x="277463" y="5229200"/>
              <a:ext cx="1440000" cy="144000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wrap="square" anchor="ctr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溫馨</a:t>
              </a:r>
              <a:r>
                <a:rPr lang="zh-TW" altLang="en-US" sz="2400" b="1" dirty="0" smtClean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提醒</a:t>
              </a:r>
              <a:endParaRPr lang="zh-TW" altLang="en-US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2" name="Picture 2" descr="C:\Users\sec1002\Desktop\第二次上網公告之簡章及契約草案\1060830第二次版本\簡章懶人包\娃娃頭_Bo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966" y="4437112"/>
              <a:ext cx="1121894" cy="1080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群組 6"/>
          <p:cNvGrpSpPr/>
          <p:nvPr/>
        </p:nvGrpSpPr>
        <p:grpSpPr>
          <a:xfrm>
            <a:off x="5076056" y="4130410"/>
            <a:ext cx="1178587" cy="1533225"/>
            <a:chOff x="121520" y="-5680"/>
            <a:chExt cx="1210120" cy="1625618"/>
          </a:xfrm>
        </p:grpSpPr>
        <p:sp>
          <p:nvSpPr>
            <p:cNvPr id="18" name="文字方塊 17"/>
            <p:cNvSpPr txBox="1"/>
            <p:nvPr/>
          </p:nvSpPr>
          <p:spPr>
            <a:xfrm>
              <a:off x="162925" y="1250606"/>
              <a:ext cx="1107996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TW" altLang="en-US" dirty="0" smtClean="0">
                  <a:latin typeface="Adobe 繁黑體 Std B" pitchFamily="34" charset="-120"/>
                  <a:ea typeface="Adobe 繁黑體 Std B" pitchFamily="34" charset="-120"/>
                </a:rPr>
                <a:t>分署臉書</a:t>
              </a:r>
              <a:endParaRPr lang="en-US" altLang="zh-TW" dirty="0" smtClean="0">
                <a:latin typeface="Adobe 繁黑體 Std B" pitchFamily="34" charset="-120"/>
                <a:ea typeface="Adobe 繁黑體 Std B" pitchFamily="34" charset="-120"/>
              </a:endParaRPr>
            </a:p>
          </p:txBody>
        </p:sp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520" y="-5680"/>
              <a:ext cx="1210120" cy="1210120"/>
            </a:xfrm>
            <a:prstGeom prst="rect">
              <a:avLst/>
            </a:prstGeom>
          </p:spPr>
        </p:pic>
      </p:grpSp>
      <p:grpSp>
        <p:nvGrpSpPr>
          <p:cNvPr id="8" name="群組 7"/>
          <p:cNvGrpSpPr/>
          <p:nvPr/>
        </p:nvGrpSpPr>
        <p:grpSpPr>
          <a:xfrm>
            <a:off x="1763688" y="4130410"/>
            <a:ext cx="1107996" cy="1475252"/>
            <a:chOff x="1443069" y="-5680"/>
            <a:chExt cx="1390985" cy="1647132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8086" y="-5680"/>
              <a:ext cx="1223714" cy="1223714"/>
            </a:xfrm>
            <a:prstGeom prst="rect">
              <a:avLst/>
            </a:prstGeom>
          </p:spPr>
        </p:pic>
        <p:sp>
          <p:nvSpPr>
            <p:cNvPr id="14" name="文字方塊 13"/>
            <p:cNvSpPr txBox="1"/>
            <p:nvPr/>
          </p:nvSpPr>
          <p:spPr>
            <a:xfrm>
              <a:off x="1443069" y="1229090"/>
              <a:ext cx="1390985" cy="4123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TW" altLang="en-US" dirty="0" smtClean="0">
                  <a:latin typeface="Adobe 繁黑體 Std B" pitchFamily="34" charset="-120"/>
                  <a:ea typeface="Adobe 繁黑體 Std B" pitchFamily="34" charset="-120"/>
                </a:rPr>
                <a:t>分署官網</a:t>
              </a:r>
              <a:endParaRPr lang="en-US" altLang="zh-TW" dirty="0" smtClean="0">
                <a:latin typeface="Adobe 繁黑體 Std B" pitchFamily="34" charset="-120"/>
                <a:ea typeface="Adobe 繁黑體 Std B" pitchFamily="34" charset="-120"/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3332796" y="4077072"/>
            <a:ext cx="1311212" cy="1586982"/>
            <a:chOff x="2960209" y="1"/>
            <a:chExt cx="1338828" cy="1619935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7825" y="1"/>
              <a:ext cx="1218034" cy="1218034"/>
            </a:xfrm>
            <a:prstGeom prst="rect">
              <a:avLst/>
            </a:prstGeom>
          </p:spPr>
        </p:pic>
        <p:sp>
          <p:nvSpPr>
            <p:cNvPr id="23" name="文字方塊 22"/>
            <p:cNvSpPr txBox="1"/>
            <p:nvPr/>
          </p:nvSpPr>
          <p:spPr>
            <a:xfrm>
              <a:off x="2960209" y="1250604"/>
              <a:ext cx="1338828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TW" altLang="en-US" dirty="0" smtClean="0">
                  <a:latin typeface="Adobe 繁黑體 Std B" pitchFamily="34" charset="-120"/>
                  <a:ea typeface="Adobe 繁黑體 Std B" pitchFamily="34" charset="-120"/>
                </a:rPr>
                <a:t>文化部官網</a:t>
              </a:r>
              <a:endParaRPr lang="en-US" altLang="zh-TW" dirty="0" smtClean="0">
                <a:latin typeface="Adobe 繁黑體 Std B" pitchFamily="34" charset="-120"/>
                <a:ea typeface="Adobe 繁黑體 Std B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267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透視圖">
  <a:themeElements>
    <a:clrScheme name="透視圖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透視圖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679</TotalTime>
  <Words>523</Words>
  <Application>Microsoft Office PowerPoint</Application>
  <PresentationFormat>如螢幕大小 (4:3)</PresentationFormat>
  <Paragraphs>67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透視圖</vt:lpstr>
      <vt:lpstr>法務部行政執行署高雄分署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行政執行署高雄分署   公共藝術設置計畫案 公開徵選 A案：立體造型　</dc:title>
  <dc:creator>田家豪</dc:creator>
  <cp:lastModifiedBy>田家豪</cp:lastModifiedBy>
  <cp:revision>266</cp:revision>
  <dcterms:created xsi:type="dcterms:W3CDTF">2017-08-30T06:05:45Z</dcterms:created>
  <dcterms:modified xsi:type="dcterms:W3CDTF">2017-09-11T02:40:14Z</dcterms:modified>
</cp:coreProperties>
</file>